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  <p:sldMasterId id="2147483756" r:id="rId3"/>
    <p:sldMasterId id="2147483774" r:id="rId4"/>
    <p:sldMasterId id="2147483792" r:id="rId5"/>
    <p:sldMasterId id="2147483822" r:id="rId6"/>
    <p:sldMasterId id="2147483840" r:id="rId7"/>
    <p:sldMasterId id="2147483858" r:id="rId8"/>
  </p:sldMasterIdLst>
  <p:sldIdLst>
    <p:sldId id="257" r:id="rId9"/>
    <p:sldId id="258" r:id="rId10"/>
    <p:sldId id="259" r:id="rId11"/>
    <p:sldId id="260" r:id="rId12"/>
    <p:sldId id="273" r:id="rId13"/>
    <p:sldId id="274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1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1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6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1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5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1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6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1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1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1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1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1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dirty="0">
                <a:solidFill>
                  <a:srgbClr val="C46F15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9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7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cs typeface="Arial" panose="020B0604020202020204" pitchFamily="34" charset="0"/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72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7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cs typeface="Arial" panose="020B0604020202020204" pitchFamily="34" charset="0"/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10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7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cs typeface="Arial" panose="020B0604020202020204" pitchFamily="34" charset="0"/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33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7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cs typeface="Arial" panose="020B0604020202020204" pitchFamily="34" charset="0"/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26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7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cs typeface="Arial" panose="020B0604020202020204" pitchFamily="34" charset="0"/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01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7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cs typeface="Arial" panose="020B0604020202020204" pitchFamily="34" charset="0"/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0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7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cs typeface="Arial" panose="020B0604020202020204" pitchFamily="34" charset="0"/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88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7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65E84-A7A3-40A8-8361-C77FDC272EEE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cs typeface="Arial" panose="020B0604020202020204" pitchFamily="34" charset="0"/>
              </a:rPr>
              <a:pPr/>
              <a:t>24.04.2018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94F2-954B-4E25-9055-18E083AF43A0}" type="slidenum">
              <a:rPr lang="ru-RU" smtClean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79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" y="1450305"/>
            <a:ext cx="9529590" cy="4695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910" y="2737692"/>
            <a:ext cx="9518573" cy="4120308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Муниципальное учреждение детский дом – центр педагогической, медицинской и социальной помощи семье «Чайка»</a:t>
            </a:r>
            <a:br>
              <a:rPr lang="ru-RU" sz="1950" b="1" dirty="0">
                <a:solidFill>
                  <a:schemeClr val="bg1"/>
                </a:solidFill>
              </a:rPr>
            </a:br>
            <a:r>
              <a:rPr lang="ru-RU" sz="1950" b="1" i="1" dirty="0"/>
              <a:t/>
            </a:r>
            <a:br>
              <a:rPr lang="ru-RU" sz="1950" b="1" i="1" dirty="0"/>
            </a:br>
            <a:r>
              <a:rPr lang="ru-RU" sz="1950" i="1" dirty="0"/>
              <a:t/>
            </a:r>
            <a:br>
              <a:rPr lang="ru-RU" sz="1950" i="1" dirty="0"/>
            </a:br>
            <a:r>
              <a:rPr lang="en-US" sz="1950" i="1" dirty="0" smtClean="0"/>
              <a:t/>
            </a:r>
            <a:br>
              <a:rPr lang="en-US" sz="1950" i="1" dirty="0" smtClean="0"/>
            </a:br>
            <a:r>
              <a:rPr lang="en-US" sz="1950" i="1" dirty="0"/>
              <a:t/>
            </a:r>
            <a:br>
              <a:rPr lang="en-US" sz="1950" i="1" dirty="0"/>
            </a:br>
            <a:r>
              <a:rPr lang="en-US" sz="1950" i="1" dirty="0" smtClean="0"/>
              <a:t/>
            </a:r>
            <a:br>
              <a:rPr lang="en-US" sz="1950" i="1" dirty="0" smtClean="0"/>
            </a:br>
            <a:r>
              <a:rPr lang="en-US" sz="1950" i="1" dirty="0"/>
              <a:t/>
            </a:r>
            <a:br>
              <a:rPr lang="en-US" sz="1950" i="1" dirty="0"/>
            </a:br>
            <a:r>
              <a:rPr lang="en-US" sz="1950" i="1" dirty="0" smtClean="0"/>
              <a:t/>
            </a:r>
            <a:br>
              <a:rPr lang="en-US" sz="1950" i="1" dirty="0" smtClean="0"/>
            </a:br>
            <a:r>
              <a:rPr lang="en-US" sz="1950" i="1" dirty="0"/>
              <a:t/>
            </a:r>
            <a:br>
              <a:rPr lang="en-US" sz="1950" i="1" dirty="0"/>
            </a:br>
            <a:r>
              <a:rPr lang="en-US" sz="1950" i="1" dirty="0" smtClean="0"/>
              <a:t/>
            </a:r>
            <a:br>
              <a:rPr lang="en-US" sz="1950" i="1" dirty="0" smtClean="0"/>
            </a:br>
            <a:r>
              <a:rPr lang="en-US" sz="1950" i="1" dirty="0" smtClean="0"/>
              <a:t/>
            </a:r>
            <a:br>
              <a:rPr lang="en-US" sz="1950" i="1" dirty="0" smtClean="0"/>
            </a:br>
            <a:r>
              <a:rPr lang="ru-RU" sz="44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Развитие </a:t>
            </a:r>
            <a:r>
              <a:rPr lang="ru-RU" sz="4400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инфраструктуры детского дома как фактор психологического благополучия воспитанников </a:t>
            </a:r>
            <a:r>
              <a:rPr lang="ru-RU" sz="195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95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95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95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9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4575" y="6234436"/>
            <a:ext cx="6619244" cy="363683"/>
          </a:xfrm>
        </p:spPr>
        <p:txBody>
          <a:bodyPr>
            <a:no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Г. Ярославль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</a:rPr>
              <a:t>25.04.2018 г.</a:t>
            </a:r>
          </a:p>
        </p:txBody>
      </p:sp>
    </p:spTree>
    <p:extLst>
      <p:ext uri="{BB962C8B-B14F-4D97-AF65-F5344CB8AC3E}">
        <p14:creationId xmlns:p14="http://schemas.microsoft.com/office/powerpoint/2010/main" val="10469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95" y="458145"/>
            <a:ext cx="11116019" cy="1050398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Межведомственное взаимодействие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8718" y="3814100"/>
            <a:ext cx="2084832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ОДН ОУУП и ПДН ОМВД России по Дзержинскому городскому району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34529" y="3814100"/>
            <a:ext cx="2084832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Волонтеры, благотворительные фонды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07281" y="3334112"/>
            <a:ext cx="2084832" cy="804672"/>
          </a:xfrm>
          <a:prstGeom prst="roundRect">
            <a:avLst/>
          </a:prstGeom>
          <a:solidFill>
            <a:srgbClr val="58EB1D"/>
          </a:solidFill>
          <a:ln>
            <a:solidFill>
              <a:srgbClr val="58EB1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 детский дом «Чайка»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7213" y="2864358"/>
            <a:ext cx="2084832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err="1">
                <a:solidFill>
                  <a:prstClr val="black"/>
                </a:solidFill>
              </a:rPr>
              <a:t>ТКДНиЗП</a:t>
            </a:r>
            <a:r>
              <a:rPr lang="ru-RU" sz="1050" dirty="0">
                <a:solidFill>
                  <a:prstClr val="black"/>
                </a:solidFill>
              </a:rPr>
              <a:t> Дзержинского района  городского округа города Ярославля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57874" y="4763841"/>
            <a:ext cx="2084832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Учреждения дополнительного образования города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9159" y="4773125"/>
            <a:ext cx="2084832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Медицинские учреждения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4865" y="2013966"/>
            <a:ext cx="2084832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prstClr val="black"/>
                </a:solidFill>
              </a:rPr>
              <a:t>ПМПк</a:t>
            </a:r>
            <a:r>
              <a:rPr lang="ru-RU" dirty="0">
                <a:solidFill>
                  <a:prstClr val="black"/>
                </a:solidFill>
              </a:rPr>
              <a:t> города и области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34529" y="2864358"/>
            <a:ext cx="2084832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Учреждения культуры, физкультуры и спорта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33162" y="2000298"/>
            <a:ext cx="2084832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Образовательные учреждения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27960" y="2818639"/>
            <a:ext cx="727986" cy="5003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70786" y="4122081"/>
            <a:ext cx="758537" cy="6239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953667" y="3296725"/>
            <a:ext cx="1080863" cy="236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938581" y="4115180"/>
            <a:ext cx="37924" cy="6579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84489" y="3246703"/>
            <a:ext cx="727884" cy="257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143551" y="3913450"/>
            <a:ext cx="763731" cy="2253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992113" y="3965942"/>
            <a:ext cx="1042416" cy="257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358163" y="2798887"/>
            <a:ext cx="762695" cy="530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607358" y="4763841"/>
            <a:ext cx="2340865" cy="804672"/>
          </a:xfrm>
          <a:prstGeom prst="roundRect">
            <a:avLst/>
          </a:prstGeom>
          <a:solidFill>
            <a:srgbClr val="529014"/>
          </a:solidFill>
          <a:ln>
            <a:solidFill>
              <a:srgbClr val="5290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Отдел опеки и попечительства </a:t>
            </a:r>
            <a:r>
              <a:rPr lang="ru-RU" sz="900" dirty="0">
                <a:solidFill>
                  <a:prstClr val="black"/>
                </a:solidFill>
              </a:rPr>
              <a:t>по Дзержинскому району управления опеки и попечительства департамента образования мэрии г. Ярославля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685953" y="4095010"/>
            <a:ext cx="473206" cy="651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93" name="Group 3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25554"/>
              </p:ext>
            </p:extLst>
          </p:nvPr>
        </p:nvGraphicFramePr>
        <p:xfrm>
          <a:off x="487726" y="1087483"/>
          <a:ext cx="5230028" cy="3413600"/>
        </p:xfrm>
        <a:graphic>
          <a:graphicData uri="http://schemas.openxmlformats.org/drawingml/2006/table">
            <a:tbl>
              <a:tblPr/>
              <a:tblGrid>
                <a:gridCol w="4070212"/>
                <a:gridCol w="1159816"/>
              </a:tblGrid>
              <a:tr h="64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«Почетный работник общего образования РФ»</a:t>
                      </a:r>
                    </a:p>
                  </a:txBody>
                  <a:tcPr marL="91420" marR="91420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1420" marR="91420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Почетная Грамота Министерства образования и науки РФ</a:t>
                      </a:r>
                    </a:p>
                  </a:txBody>
                  <a:tcPr marL="91420" marR="91420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1420" marR="91420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«Отличник народного образования</a:t>
                      </a:r>
                    </a:p>
                  </a:txBody>
                  <a:tcPr marL="91420" marR="91420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1420" marR="91420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Почетная Грамота Департамента образования ЯО </a:t>
                      </a:r>
                    </a:p>
                  </a:txBody>
                  <a:tcPr marL="91420" marR="91420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91420" marR="91420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36" name="TextBox 1"/>
          <p:cNvSpPr txBox="1">
            <a:spLocks noChangeArrowheads="1"/>
          </p:cNvSpPr>
          <p:nvPr/>
        </p:nvSpPr>
        <p:spPr bwMode="auto">
          <a:xfrm>
            <a:off x="132203" y="270026"/>
            <a:ext cx="11429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КАДРОВЫЙ СОСТАВ</a:t>
            </a:r>
            <a:endParaRPr lang="ru-RU" alt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7" name="TextBox 1"/>
          <p:cNvSpPr txBox="1">
            <a:spLocks noChangeArrowheads="1"/>
          </p:cNvSpPr>
          <p:nvPr/>
        </p:nvSpPr>
        <p:spPr bwMode="auto">
          <a:xfrm>
            <a:off x="6702014" y="1087483"/>
            <a:ext cx="33829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13 человек: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высшая категория – 7 чел.,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категория – 4 чел.,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молодых специалистов – 1 чел.</a:t>
            </a:r>
          </a:p>
        </p:txBody>
      </p:sp>
      <p:pic>
        <p:nvPicPr>
          <p:cNvPr id="8" name="Picture 5" descr="S60006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330" y="4501083"/>
            <a:ext cx="3045447" cy="22839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DC114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8145" y="3091841"/>
            <a:ext cx="4532790" cy="33993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25" y="192797"/>
            <a:ext cx="11898217" cy="1298496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получения общего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59" y="2131763"/>
            <a:ext cx="11696241" cy="3764246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 smtClean="0">
                <a:solidFill>
                  <a:schemeClr val="bg1"/>
                </a:solidFill>
              </a:rPr>
              <a:t>Формирование индивидуального образовательного маршрута;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 smtClean="0">
                <a:solidFill>
                  <a:schemeClr val="bg1"/>
                </a:solidFill>
              </a:rPr>
              <a:t>Организация ликвидации пробелов в знаниях, полученных до поступления в детский дом;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 smtClean="0">
                <a:solidFill>
                  <a:schemeClr val="bg1"/>
                </a:solidFill>
              </a:rPr>
              <a:t>Организация самоподготовки;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 smtClean="0">
                <a:solidFill>
                  <a:schemeClr val="bg1"/>
                </a:solidFill>
              </a:rPr>
              <a:t>Подбор образовательного учреждения, соответствующего потребностям и возможностям воспитанника в соответствии с Постановлением Правительства РФ №481от 24.05.2014 г. (малое количество воспитанников, обучающихся в одном ОУ).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69" y="5022550"/>
            <a:ext cx="2329224" cy="17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667"/>
            <a:ext cx="12103864" cy="941832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получения 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41" y="1674564"/>
            <a:ext cx="7138929" cy="491352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ru-RU" sz="3900" dirty="0" smtClean="0">
                <a:solidFill>
                  <a:schemeClr val="bg1"/>
                </a:solidFill>
              </a:rPr>
              <a:t>Организация в создании сети кружков и секций (исходя из потребностей и возможностей воспитанников):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Секция по туризму («Школа у костра»);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Секция по футболу/хоккею;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Театральная студия;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ИЗО студия;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Кружок росписи по дереву;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Вокальная студия;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Секция по настольному теннису;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Тренажерный зал;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900" dirty="0" smtClean="0">
                <a:solidFill>
                  <a:schemeClr val="bg1"/>
                </a:solidFill>
              </a:rPr>
              <a:t>Бассейн.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44" y="1776725"/>
            <a:ext cx="2318003" cy="139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38" y="3243882"/>
            <a:ext cx="2522978" cy="141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38" y="4936708"/>
            <a:ext cx="2522978" cy="1763835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10" y="3953469"/>
            <a:ext cx="2258343" cy="163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58" y="253189"/>
            <a:ext cx="10026159" cy="1050398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досуга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69" y="1404347"/>
            <a:ext cx="11677879" cy="197893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000" dirty="0" smtClean="0">
                <a:solidFill>
                  <a:schemeClr val="bg1"/>
                </a:solidFill>
              </a:rPr>
              <a:t>Работа с волонтерскими движениями;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000" dirty="0" smtClean="0">
                <a:solidFill>
                  <a:schemeClr val="bg1"/>
                </a:solidFill>
              </a:rPr>
              <a:t>Работа с благотворительными фондами;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000" dirty="0" smtClean="0">
                <a:solidFill>
                  <a:schemeClr val="bg1"/>
                </a:solidFill>
              </a:rPr>
              <a:t>Работа с учреждениями культуры, физкультуры и спорта города и области.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16" y="3338101"/>
            <a:ext cx="3089163" cy="205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90" y="5522138"/>
            <a:ext cx="2007781" cy="129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93" y="3624549"/>
            <a:ext cx="2659563" cy="1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74" y="5522138"/>
            <a:ext cx="1865073" cy="12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SCF30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5639" y="3605856"/>
            <a:ext cx="2559323" cy="17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79" y="5522138"/>
            <a:ext cx="2070263" cy="129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283545" y="3075456"/>
            <a:ext cx="734825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i="1" dirty="0">
              <a:solidFill>
                <a:srgbClr val="00206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i="1" dirty="0">
              <a:solidFill>
                <a:srgbClr val="00206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i="1" dirty="0">
              <a:solidFill>
                <a:srgbClr val="00206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i="1" dirty="0">
              <a:solidFill>
                <a:srgbClr val="00206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i="1" dirty="0">
              <a:solidFill>
                <a:schemeClr val="bg1"/>
              </a:solidFill>
            </a:endParaRPr>
          </a:p>
          <a:p>
            <a:pPr algn="r" eaLnBrk="1" hangingPunct="1"/>
            <a:r>
              <a:rPr lang="ru-RU" altLang="ru-RU" sz="2400" b="1" i="1" dirty="0">
                <a:solidFill>
                  <a:schemeClr val="bg1"/>
                </a:solidFill>
              </a:rPr>
              <a:t>Нельзя кого-либо изменить, передавая ему готовый опыт. Можно лишь создать атмосферу, способствующую развитию человека.</a:t>
            </a:r>
          </a:p>
          <a:p>
            <a:pPr algn="r" eaLnBrk="1" hangingPunct="1"/>
            <a:endParaRPr lang="ru-RU" altLang="ru-RU" sz="2400" b="1" i="1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ru-RU" altLang="ru-RU" sz="2400" b="1" i="1" dirty="0" smtClean="0">
                <a:solidFill>
                  <a:schemeClr val="bg1"/>
                </a:solidFill>
              </a:rPr>
              <a:t>К</a:t>
            </a:r>
            <a:r>
              <a:rPr lang="ru-RU" altLang="ru-RU" sz="2400" b="1" i="1" dirty="0">
                <a:solidFill>
                  <a:schemeClr val="bg1"/>
                </a:solidFill>
              </a:rPr>
              <a:t>. </a:t>
            </a:r>
            <a:r>
              <a:rPr lang="ru-RU" altLang="ru-RU" sz="2400" b="1" i="1" dirty="0" err="1">
                <a:solidFill>
                  <a:schemeClr val="bg1"/>
                </a:solidFill>
              </a:rPr>
              <a:t>Роджерс</a:t>
            </a:r>
            <a:endParaRPr lang="ru-RU" alt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37891" name="Picture 2" descr="C:\Documents and Settings\1\Рабочий стол\о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5"/>
          <a:stretch>
            <a:fillRect/>
          </a:stretch>
        </p:blipFill>
        <p:spPr bwMode="auto">
          <a:xfrm>
            <a:off x="650460" y="549547"/>
            <a:ext cx="541519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C:\Documents and Settings\1\Рабочий стол\z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74" y="2669416"/>
            <a:ext cx="7985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296">
            <a:off x="7786236" y="1832095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7014">
            <a:off x="8729536" y="968200"/>
            <a:ext cx="11223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2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1\Рабочий стол\д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005263"/>
            <a:ext cx="21907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C:\Documents and Settings\1\Рабочий стол\выпускн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02" y="2821880"/>
            <a:ext cx="23336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C:\Documents and Settings\1\Рабочий стол\s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604839"/>
            <a:ext cx="16875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2"/>
          <p:cNvSpPr txBox="1">
            <a:spLocks noChangeArrowheads="1"/>
          </p:cNvSpPr>
          <p:nvPr/>
        </p:nvSpPr>
        <p:spPr bwMode="auto">
          <a:xfrm>
            <a:off x="30679" y="3400494"/>
            <a:ext cx="2348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</a:rPr>
              <a:t>Научить</a:t>
            </a:r>
            <a:r>
              <a:rPr lang="ru-RU" altLang="ru-RU" sz="1600" b="1" dirty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учиться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4513263" y="1793876"/>
            <a:ext cx="1821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Научить жить вместе</a:t>
            </a:r>
          </a:p>
        </p:txBody>
      </p:sp>
      <p:pic>
        <p:nvPicPr>
          <p:cNvPr id="43015" name="Picture 7" descr="C:\Documents and Settings\1\Рабочий стол\logo_prof_bers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70" y="1826570"/>
            <a:ext cx="21224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TextBox 1"/>
          <p:cNvSpPr txBox="1">
            <a:spLocks noChangeArrowheads="1"/>
          </p:cNvSpPr>
          <p:nvPr/>
        </p:nvSpPr>
        <p:spPr bwMode="auto">
          <a:xfrm>
            <a:off x="317614" y="218482"/>
            <a:ext cx="32298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цели </a:t>
            </a:r>
          </a:p>
        </p:txBody>
      </p:sp>
      <p:sp>
        <p:nvSpPr>
          <p:cNvPr id="3" name="Штриховая стрелка вправо 2"/>
          <p:cNvSpPr/>
          <p:nvPr/>
        </p:nvSpPr>
        <p:spPr>
          <a:xfrm rot="19691813">
            <a:off x="4366217" y="4411103"/>
            <a:ext cx="5092054" cy="154620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691422">
            <a:off x="4415594" y="4804467"/>
            <a:ext cx="4993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Социализация воспитанников на основе </a:t>
            </a:r>
            <a:r>
              <a:rPr lang="ru-RU" sz="2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99242" y="2698000"/>
            <a:ext cx="1984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Научить жить 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6673431" y="757091"/>
            <a:ext cx="21102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</a:rPr>
              <a:t>Научить работать и зарабатывать</a:t>
            </a:r>
          </a:p>
        </p:txBody>
      </p:sp>
    </p:spTree>
    <p:extLst>
      <p:ext uri="{BB962C8B-B14F-4D97-AF65-F5344CB8AC3E}">
        <p14:creationId xmlns:p14="http://schemas.microsoft.com/office/powerpoint/2010/main" val="42496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0863" y="731839"/>
            <a:ext cx="8642350" cy="4802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2426" y="1671638"/>
            <a:ext cx="2447925" cy="3416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9463" y="1919289"/>
            <a:ext cx="1873250" cy="1385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Материальная сторона 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Пространственный компонент, антураж и носители содержания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9651" y="1671638"/>
            <a:ext cx="2447925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Окружение, социальный заказ, система управления МУ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(организационные и финансово-экономические механизмы)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необходимых программ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Безопасность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Открытость МУ для социума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Управленческий компонент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7713" y="3775075"/>
            <a:ext cx="1873250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Духовная сторона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Психологический климат и поле ценностей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9439" y="3716339"/>
            <a:ext cx="2016125" cy="738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Субъект образовательной деятельности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7851" y="5949951"/>
            <a:ext cx="864076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b="1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Ресурсы</a:t>
            </a:r>
            <a:r>
              <a:rPr lang="ru-RU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(условия): нормативно-правовые, кадровые, финансовые, материальные, информационные,  методические, технические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8326" y="2171700"/>
            <a:ext cx="2016125" cy="954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Субъект образовательно-профессионального выбора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9777" y="764704"/>
            <a:ext cx="451469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CC8E60">
                        <a:tint val="70000"/>
                        <a:satMod val="245000"/>
                      </a:srgbClr>
                    </a:gs>
                    <a:gs pos="75000">
                      <a:srgbClr val="CC8E6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8E6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6486526" y="3146425"/>
            <a:ext cx="360363" cy="50323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 flipH="1">
            <a:off x="5880101" y="5581651"/>
            <a:ext cx="576263" cy="360363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727575" y="3146426"/>
            <a:ext cx="704850" cy="28257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7848601" y="2551113"/>
            <a:ext cx="519113" cy="24765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200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9" y="4186239"/>
            <a:ext cx="542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503613" y="1412875"/>
            <a:ext cx="568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191625" y="1412876"/>
            <a:ext cx="0" cy="506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503613" y="1412875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432175" y="4995863"/>
            <a:ext cx="0" cy="233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32176" y="5229225"/>
            <a:ext cx="587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9285288" y="4729163"/>
            <a:ext cx="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0" name="Прямая соединительная линия 20479"/>
          <p:cNvCxnSpPr/>
          <p:nvPr/>
        </p:nvCxnSpPr>
        <p:spPr>
          <a:xfrm>
            <a:off x="9224963" y="3335339"/>
            <a:ext cx="0" cy="38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05927" y="153493"/>
            <a:ext cx="10807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оптимально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комфортной инфраструктуры</a:t>
            </a:r>
            <a:endParaRPr lang="ru-RU" sz="2400" b="1" kern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90" y="744196"/>
            <a:ext cx="11567710" cy="1400530"/>
          </a:xfrm>
        </p:spPr>
        <p:txBody>
          <a:bodyPr/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Психологическая безопасность образовательной среды –</a:t>
            </a:r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675" y="2662519"/>
            <a:ext cx="11446525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состояние образовательной среды свободное от проявлений психологического насилия, удовлетворяющие потребности в доверительном общении и характеризующиеся позитивным отношением к ней участников образовательного процесса 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И.А. Баева)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27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1001146"/>
            <a:ext cx="11105002" cy="1400530"/>
          </a:xfrm>
        </p:spPr>
        <p:txBody>
          <a:bodyPr/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Факторы психологически безопасной образовательной среды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58" y="2655065"/>
            <a:ext cx="11589744" cy="3593336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Возможности и ресурсы образовательной среды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Комфортность образовательной среды.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Защищенность от психологического насилия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Комфортность условий проживания и жизнеобеспечения.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725" y="143219"/>
            <a:ext cx="10862631" cy="59500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В настоящее время в детском доме воспитывается </a:t>
            </a:r>
            <a:r>
              <a:rPr lang="ru-RU" sz="3600" b="1" i="1" dirty="0">
                <a:solidFill>
                  <a:srgbClr val="FF0000"/>
                </a:solidFill>
              </a:rPr>
              <a:t>26 детей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2400" b="1" i="1" dirty="0">
                <a:solidFill>
                  <a:schemeClr val="bg1"/>
                </a:solidFill>
              </a:rPr>
              <a:t>Из них: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15 девочек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11 мальчиков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2400" b="1" i="1" dirty="0">
                <a:solidFill>
                  <a:schemeClr val="bg1"/>
                </a:solidFill>
              </a:rPr>
              <a:t>В возрасте:</a:t>
            </a:r>
          </a:p>
          <a:p>
            <a:pPr lvl="0">
              <a:buClr>
                <a:srgbClr val="C46F15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4 – 7 лет – 3 человека</a:t>
            </a:r>
            <a:endParaRPr lang="ru-RU" sz="2400" b="1" i="1" dirty="0">
              <a:solidFill>
                <a:schemeClr val="bg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7 – 9 лет – 4 человека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10 – 13 лет – 7 человек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14 – 17 лет – 12 человек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36" y="1720492"/>
            <a:ext cx="3580482" cy="268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70" y="4037166"/>
            <a:ext cx="3503364" cy="26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58" y="250441"/>
            <a:ext cx="11093985" cy="1077782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безопасных условий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88" y="1476260"/>
            <a:ext cx="11578728" cy="5244028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Организация круглосуточной </a:t>
            </a:r>
            <a:r>
              <a:rPr lang="ru-RU" sz="3600" b="1" dirty="0">
                <a:solidFill>
                  <a:srgbClr val="CC3300"/>
                </a:solidFill>
              </a:rPr>
              <a:t>охраны</a:t>
            </a:r>
            <a:r>
              <a:rPr lang="ru-RU" sz="3600" dirty="0">
                <a:solidFill>
                  <a:srgbClr val="006600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учреждения и территории (ООО «Охранное предприятие «Оса»);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Журнал регистрации посетителей;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Тревожная кнопка (ФГКУ «УВО ВНГ России по ЯО»);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Ограждение территории;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Пропускной режим на территорию и в здание;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Видеонаблюдение;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Выход на пожарную часть (ООО ЦТО «</a:t>
            </a:r>
            <a:r>
              <a:rPr lang="ru-RU" sz="3600" dirty="0" err="1">
                <a:solidFill>
                  <a:schemeClr val="bg1"/>
                </a:solidFill>
              </a:rPr>
              <a:t>Спецавтоматика</a:t>
            </a:r>
            <a:r>
              <a:rPr lang="ru-RU" sz="3600" dirty="0">
                <a:solidFill>
                  <a:schemeClr val="bg1"/>
                </a:solidFill>
              </a:rPr>
              <a:t>»);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Организация круглосуточного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rgbClr val="CC3300"/>
                </a:solidFill>
              </a:rPr>
              <a:t>контроля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за воспитанниками (в дневное время – воспитатель, в ночное время – младший воспитатель);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dirty="0">
                <a:solidFill>
                  <a:schemeClr val="bg1"/>
                </a:solidFill>
              </a:rPr>
              <a:t>Организация  ежедневных административных дежурств;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b="1" dirty="0">
                <a:solidFill>
                  <a:srgbClr val="CC3300"/>
                </a:solidFill>
              </a:rPr>
              <a:t>Сопровождение</a:t>
            </a:r>
            <a:r>
              <a:rPr lang="ru-RU" sz="3600" dirty="0">
                <a:solidFill>
                  <a:schemeClr val="bg1"/>
                </a:solidFill>
              </a:rPr>
              <a:t> воспитанников в учреждения города.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85" y="109065"/>
            <a:ext cx="11457543" cy="1050398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комфортных условий проживания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85" y="1652521"/>
            <a:ext cx="9749927" cy="511182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</a:rPr>
              <a:t>Проживание в группах в соответствии с Постановлением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Правительства РФ №481 от 24.05.2014 г.;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</a:rPr>
              <a:t>Состав группы по психологической совместимости (диагностика и наблюдение при нахождении в </a:t>
            </a:r>
            <a:r>
              <a:rPr lang="ru-RU" sz="2000" dirty="0" err="1" smtClean="0">
                <a:solidFill>
                  <a:schemeClr val="bg1"/>
                </a:solidFill>
              </a:rPr>
              <a:t>приемно</a:t>
            </a:r>
            <a:r>
              <a:rPr lang="ru-RU" sz="2000" dirty="0" smtClean="0">
                <a:solidFill>
                  <a:schemeClr val="bg1"/>
                </a:solidFill>
              </a:rPr>
              <a:t> – карантинном отделении);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</a:rPr>
              <a:t>Качественное, сбалансированное питание;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</a:rPr>
              <a:t>Закупка одежды с учетом желания ребенка;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</a:rPr>
              <a:t>Интерьер группы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0008" y="2124508"/>
            <a:ext cx="3600957" cy="2656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19" y="4881898"/>
            <a:ext cx="2423143" cy="1882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4" y="4776115"/>
            <a:ext cx="2886330" cy="2019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07" y="4275523"/>
            <a:ext cx="2607879" cy="19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4">
      <a:dk1>
        <a:sysClr val="windowText" lastClr="000000"/>
      </a:dk1>
      <a:lt1>
        <a:sysClr val="window" lastClr="FFFFFF"/>
      </a:lt1>
      <a:dk2>
        <a:srgbClr val="CEE894"/>
      </a:dk2>
      <a:lt2>
        <a:srgbClr val="EBEBEB"/>
      </a:lt2>
      <a:accent1>
        <a:srgbClr val="C46F15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1_Ион">
  <a:themeElements>
    <a:clrScheme name="Другая 4">
      <a:dk1>
        <a:sysClr val="windowText" lastClr="000000"/>
      </a:dk1>
      <a:lt1>
        <a:sysClr val="window" lastClr="FFFFFF"/>
      </a:lt1>
      <a:dk2>
        <a:srgbClr val="CEE894"/>
      </a:dk2>
      <a:lt2>
        <a:srgbClr val="EBEBEB"/>
      </a:lt2>
      <a:accent1>
        <a:srgbClr val="C46F15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7_Ион">
  <a:themeElements>
    <a:clrScheme name="Другая 4">
      <a:dk1>
        <a:sysClr val="windowText" lastClr="000000"/>
      </a:dk1>
      <a:lt1>
        <a:sysClr val="window" lastClr="FFFFFF"/>
      </a:lt1>
      <a:dk2>
        <a:srgbClr val="CEE894"/>
      </a:dk2>
      <a:lt2>
        <a:srgbClr val="EBEBEB"/>
      </a:lt2>
      <a:accent1>
        <a:srgbClr val="C46F15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4.xml><?xml version="1.0" encoding="utf-8"?>
<a:theme xmlns:a="http://schemas.openxmlformats.org/drawingml/2006/main" name="2_Ион">
  <a:themeElements>
    <a:clrScheme name="Другая 4">
      <a:dk1>
        <a:sysClr val="windowText" lastClr="000000"/>
      </a:dk1>
      <a:lt1>
        <a:sysClr val="window" lastClr="FFFFFF"/>
      </a:lt1>
      <a:dk2>
        <a:srgbClr val="CEE894"/>
      </a:dk2>
      <a:lt2>
        <a:srgbClr val="EBEBEB"/>
      </a:lt2>
      <a:accent1>
        <a:srgbClr val="C46F15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6_Ион">
  <a:themeElements>
    <a:clrScheme name="Другая 4">
      <a:dk1>
        <a:sysClr val="windowText" lastClr="000000"/>
      </a:dk1>
      <a:lt1>
        <a:sysClr val="window" lastClr="FFFFFF"/>
      </a:lt1>
      <a:dk2>
        <a:srgbClr val="CEE894"/>
      </a:dk2>
      <a:lt2>
        <a:srgbClr val="EBEBEB"/>
      </a:lt2>
      <a:accent1>
        <a:srgbClr val="C46F15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6.xml><?xml version="1.0" encoding="utf-8"?>
<a:theme xmlns:a="http://schemas.openxmlformats.org/drawingml/2006/main" name="3_Ион">
  <a:themeElements>
    <a:clrScheme name="Другая 4">
      <a:dk1>
        <a:sysClr val="windowText" lastClr="000000"/>
      </a:dk1>
      <a:lt1>
        <a:sysClr val="window" lastClr="FFFFFF"/>
      </a:lt1>
      <a:dk2>
        <a:srgbClr val="CEE894"/>
      </a:dk2>
      <a:lt2>
        <a:srgbClr val="EBEBEB"/>
      </a:lt2>
      <a:accent1>
        <a:srgbClr val="C46F15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7.xml><?xml version="1.0" encoding="utf-8"?>
<a:theme xmlns:a="http://schemas.openxmlformats.org/drawingml/2006/main" name="4_Ион">
  <a:themeElements>
    <a:clrScheme name="Другая 4">
      <a:dk1>
        <a:sysClr val="windowText" lastClr="000000"/>
      </a:dk1>
      <a:lt1>
        <a:sysClr val="window" lastClr="FFFFFF"/>
      </a:lt1>
      <a:dk2>
        <a:srgbClr val="CEE894"/>
      </a:dk2>
      <a:lt2>
        <a:srgbClr val="EBEBEB"/>
      </a:lt2>
      <a:accent1>
        <a:srgbClr val="C46F15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8.xml><?xml version="1.0" encoding="utf-8"?>
<a:theme xmlns:a="http://schemas.openxmlformats.org/drawingml/2006/main" name="5_Ион">
  <a:themeElements>
    <a:clrScheme name="Другая 4">
      <a:dk1>
        <a:sysClr val="windowText" lastClr="000000"/>
      </a:dk1>
      <a:lt1>
        <a:sysClr val="window" lastClr="FFFFFF"/>
      </a:lt1>
      <a:dk2>
        <a:srgbClr val="CEE894"/>
      </a:dk2>
      <a:lt2>
        <a:srgbClr val="EBEBEB"/>
      </a:lt2>
      <a:accent1>
        <a:srgbClr val="C46F15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621</Words>
  <Application>Microsoft Office PowerPoint</Application>
  <PresentationFormat>Широкоэкранный</PresentationFormat>
  <Paragraphs>137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Century Gothic</vt:lpstr>
      <vt:lpstr>Monotype Corsiva</vt:lpstr>
      <vt:lpstr>Times New Roman</vt:lpstr>
      <vt:lpstr>Wingdings</vt:lpstr>
      <vt:lpstr>Wingdings 3</vt:lpstr>
      <vt:lpstr>Ион</vt:lpstr>
      <vt:lpstr>1_Ион</vt:lpstr>
      <vt:lpstr>7_Ион</vt:lpstr>
      <vt:lpstr>2_Ион</vt:lpstr>
      <vt:lpstr>6_Ион</vt:lpstr>
      <vt:lpstr>3_Ион</vt:lpstr>
      <vt:lpstr>4_Ион</vt:lpstr>
      <vt:lpstr>5_Ион</vt:lpstr>
      <vt:lpstr>Муниципальное учреждение детский дом – центр педагогической, медицинской и социальной помощи семье «Чайка»           Развитие инфраструктуры детского дома как фактор психологического благополучия воспитанников   </vt:lpstr>
      <vt:lpstr>Презентация PowerPoint</vt:lpstr>
      <vt:lpstr>Презентация PowerPoint</vt:lpstr>
      <vt:lpstr>Презентация PowerPoint</vt:lpstr>
      <vt:lpstr>Психологическая безопасность образовательной среды –  </vt:lpstr>
      <vt:lpstr>Факторы психологически безопасной образовательной среды  </vt:lpstr>
      <vt:lpstr>Презентация PowerPoint</vt:lpstr>
      <vt:lpstr>Создание безопасных условий</vt:lpstr>
      <vt:lpstr>Создание комфортных условий проживания</vt:lpstr>
      <vt:lpstr>Межведомственное взаимодействие</vt:lpstr>
      <vt:lpstr>Презентация PowerPoint</vt:lpstr>
      <vt:lpstr>Обеспечение получения общего образования </vt:lpstr>
      <vt:lpstr>Обеспечение получения  дополнительного образования </vt:lpstr>
      <vt:lpstr>Организация досуга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детский дом – центр педагогической, медицинской и социальной помощи семье «Чайка»   Развитие инфраструктуры детского дома как фактор психологического благополучия воспитанников   </dc:title>
  <dc:creator>Детский дом</dc:creator>
  <cp:lastModifiedBy>Детский дом</cp:lastModifiedBy>
  <cp:revision>7</cp:revision>
  <dcterms:created xsi:type="dcterms:W3CDTF">2018-04-24T14:29:36Z</dcterms:created>
  <dcterms:modified xsi:type="dcterms:W3CDTF">2018-04-24T15:17:43Z</dcterms:modified>
</cp:coreProperties>
</file>